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6" r:id="rId4"/>
    <p:sldId id="259" r:id="rId5"/>
    <p:sldId id="262" r:id="rId6"/>
    <p:sldId id="263" r:id="rId7"/>
    <p:sldId id="264" r:id="rId8"/>
    <p:sldId id="265"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B5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13" name="Rectangle 12"/>
          <p:cNvSpPr/>
          <p:nvPr/>
        </p:nvSpPr>
        <p:spPr>
          <a:xfrm>
            <a:off x="0" y="-1"/>
            <a:ext cx="12192000" cy="4572001"/>
          </a:xfrm>
          <a:prstGeom prst="rect">
            <a:avLst/>
          </a:prstGeom>
          <a:blipFill dpi="0" rotWithShape="1">
            <a:blip r:embed="rId2">
              <a:duotone>
                <a:schemeClr val="accent1">
                  <a:shade val="45000"/>
                  <a:satMod val="135000"/>
                </a:schemeClr>
                <a:prstClr val="white"/>
              </a:duotone>
            </a:blip>
            <a:srcRect/>
            <a:tile tx="25400" ty="6350" sx="71000" sy="71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10" name="Rectangle 9"/>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25400" ty="6350" sx="71000" sy="71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2/5/2020</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44A81-7689-4F3D-A0A5-1FB39123568E}"/>
              </a:ext>
            </a:extLst>
          </p:cNvPr>
          <p:cNvSpPr>
            <a:spLocks noGrp="1"/>
          </p:cNvSpPr>
          <p:nvPr>
            <p:ph type="ctrTitle"/>
          </p:nvPr>
        </p:nvSpPr>
        <p:spPr/>
        <p:txBody>
          <a:bodyPr>
            <a:normAutofit fontScale="90000"/>
          </a:bodyPr>
          <a:lstStyle/>
          <a:p>
            <a:r>
              <a:rPr lang="en-US" sz="6600" dirty="0"/>
              <a:t>Writing Restructures Thought</a:t>
            </a:r>
          </a:p>
        </p:txBody>
      </p:sp>
      <p:sp>
        <p:nvSpPr>
          <p:cNvPr id="3" name="Subtitle 2">
            <a:extLst>
              <a:ext uri="{FF2B5EF4-FFF2-40B4-BE49-F238E27FC236}">
                <a16:creationId xmlns:a16="http://schemas.microsoft.com/office/drawing/2014/main" id="{85B75609-585B-49BB-A40A-9ECD5EE602E9}"/>
              </a:ext>
            </a:extLst>
          </p:cNvPr>
          <p:cNvSpPr>
            <a:spLocks noGrp="1"/>
          </p:cNvSpPr>
          <p:nvPr>
            <p:ph type="subTitle" idx="1"/>
          </p:nvPr>
        </p:nvSpPr>
        <p:spPr/>
        <p:txBody>
          <a:bodyPr>
            <a:normAutofit/>
          </a:bodyPr>
          <a:lstStyle/>
          <a:p>
            <a:r>
              <a:rPr lang="en-US" sz="2800" dirty="0">
                <a:solidFill>
                  <a:schemeClr val="tx1"/>
                </a:solidFill>
              </a:rPr>
              <a:t>Walter Ong</a:t>
            </a:r>
          </a:p>
        </p:txBody>
      </p:sp>
    </p:spTree>
    <p:extLst>
      <p:ext uri="{BB962C8B-B14F-4D97-AF65-F5344CB8AC3E}">
        <p14:creationId xmlns:p14="http://schemas.microsoft.com/office/powerpoint/2010/main" val="1963062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06254-50B1-470C-9ABA-17AB90B5C0F6}"/>
              </a:ext>
            </a:extLst>
          </p:cNvPr>
          <p:cNvSpPr>
            <a:spLocks noGrp="1"/>
          </p:cNvSpPr>
          <p:nvPr>
            <p:ph type="title"/>
          </p:nvPr>
        </p:nvSpPr>
        <p:spPr/>
        <p:txBody>
          <a:bodyPr/>
          <a:lstStyle/>
          <a:p>
            <a:r>
              <a:rPr lang="en-US" dirty="0">
                <a:solidFill>
                  <a:srgbClr val="96B5DA"/>
                </a:solidFill>
              </a:rPr>
              <a:t>Walter Ong </a:t>
            </a:r>
            <a:r>
              <a:rPr lang="en-US" dirty="0"/>
              <a:t>(1912-2003)</a:t>
            </a:r>
          </a:p>
        </p:txBody>
      </p:sp>
      <p:sp>
        <p:nvSpPr>
          <p:cNvPr id="3" name="Content Placeholder 2">
            <a:extLst>
              <a:ext uri="{FF2B5EF4-FFF2-40B4-BE49-F238E27FC236}">
                <a16:creationId xmlns:a16="http://schemas.microsoft.com/office/drawing/2014/main" id="{EE575855-606D-4196-8F38-6EE25A339A8E}"/>
              </a:ext>
            </a:extLst>
          </p:cNvPr>
          <p:cNvSpPr>
            <a:spLocks noGrp="1"/>
          </p:cNvSpPr>
          <p:nvPr>
            <p:ph idx="1"/>
          </p:nvPr>
        </p:nvSpPr>
        <p:spPr>
          <a:xfrm>
            <a:off x="1024128" y="2162909"/>
            <a:ext cx="9720073" cy="4446438"/>
          </a:xfrm>
        </p:spPr>
        <p:txBody>
          <a:bodyPr>
            <a:normAutofit fontScale="92500" lnSpcReduction="10000"/>
          </a:bodyPr>
          <a:lstStyle/>
          <a:p>
            <a:pPr>
              <a:buFont typeface="Wingdings" panose="05000000000000000000" pitchFamily="2" charset="2"/>
              <a:buChar char="v"/>
            </a:pPr>
            <a:r>
              <a:rPr lang="en-US" sz="3200" dirty="0"/>
              <a:t> </a:t>
            </a:r>
            <a:r>
              <a:rPr lang="en-US" sz="3600" dirty="0"/>
              <a:t>Studied and compared societies that </a:t>
            </a:r>
            <a:r>
              <a:rPr lang="en-US" sz="3600" b="1" dirty="0"/>
              <a:t>do not </a:t>
            </a:r>
            <a:r>
              <a:rPr lang="en-US" sz="3600" dirty="0"/>
              <a:t>have </a:t>
            </a:r>
            <a:r>
              <a:rPr lang="en-US" sz="3600" u="sng" dirty="0"/>
              <a:t>a system of writing </a:t>
            </a:r>
            <a:r>
              <a:rPr lang="en-US" sz="3600" dirty="0"/>
              <a:t>with societies that </a:t>
            </a:r>
            <a:r>
              <a:rPr lang="en-US" sz="3600" b="1" dirty="0"/>
              <a:t>do</a:t>
            </a:r>
          </a:p>
          <a:p>
            <a:pPr>
              <a:buFont typeface="Wingdings" panose="05000000000000000000" pitchFamily="2" charset="2"/>
              <a:buChar char="v"/>
            </a:pPr>
            <a:r>
              <a:rPr lang="en-US" sz="3600" dirty="0"/>
              <a:t>Perceived that the </a:t>
            </a:r>
            <a:r>
              <a:rPr lang="en-US" sz="3600" u="sng" dirty="0"/>
              <a:t>shift </a:t>
            </a:r>
            <a:r>
              <a:rPr lang="en-US" sz="3600" dirty="0"/>
              <a:t>from an </a:t>
            </a:r>
            <a:r>
              <a:rPr lang="en-US" sz="3600" b="1" dirty="0"/>
              <a:t>oral </a:t>
            </a:r>
            <a:r>
              <a:rPr lang="en-US" sz="3600" dirty="0"/>
              <a:t>consciousness to one that is </a:t>
            </a:r>
            <a:r>
              <a:rPr lang="en-US" sz="3600" b="1" dirty="0"/>
              <a:t>dominated by writing </a:t>
            </a:r>
            <a:r>
              <a:rPr lang="en-US" sz="3600" i="1" dirty="0"/>
              <a:t>transforms</a:t>
            </a:r>
            <a:r>
              <a:rPr lang="en-US" sz="3600" b="1" dirty="0"/>
              <a:t> </a:t>
            </a:r>
            <a:r>
              <a:rPr lang="en-US" sz="3600" dirty="0"/>
              <a:t>human thought processes, personalities, and social structures</a:t>
            </a:r>
            <a:endParaRPr lang="en-US" sz="3600" b="1" dirty="0"/>
          </a:p>
          <a:p>
            <a:pPr>
              <a:buFont typeface="Wingdings" panose="05000000000000000000" pitchFamily="2" charset="2"/>
              <a:buChar char="v"/>
            </a:pPr>
            <a:r>
              <a:rPr lang="en-US" sz="3600" dirty="0"/>
              <a:t>By comparing/contrasting these two periods of history, we can reveal aspects of our modern society that we, as highly literate people, would normally would take for granted</a:t>
            </a:r>
          </a:p>
          <a:p>
            <a:pPr>
              <a:buFont typeface="Wingdings" panose="05000000000000000000" pitchFamily="2" charset="2"/>
              <a:buChar char="v"/>
            </a:pPr>
            <a:endParaRPr lang="en-US" sz="4400" dirty="0"/>
          </a:p>
        </p:txBody>
      </p:sp>
    </p:spTree>
    <p:extLst>
      <p:ext uri="{BB962C8B-B14F-4D97-AF65-F5344CB8AC3E}">
        <p14:creationId xmlns:p14="http://schemas.microsoft.com/office/powerpoint/2010/main" val="838751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3D008-3CF9-4B4E-97ED-D3ABFAB2E76F}"/>
              </a:ext>
            </a:extLst>
          </p:cNvPr>
          <p:cNvSpPr>
            <a:spLocks noGrp="1"/>
          </p:cNvSpPr>
          <p:nvPr>
            <p:ph type="title"/>
          </p:nvPr>
        </p:nvSpPr>
        <p:spPr/>
        <p:txBody>
          <a:bodyPr/>
          <a:lstStyle/>
          <a:p>
            <a:r>
              <a:rPr lang="en-US" dirty="0">
                <a:solidFill>
                  <a:srgbClr val="96B5DA"/>
                </a:solidFill>
              </a:rPr>
              <a:t>Main argument</a:t>
            </a:r>
            <a:endParaRPr lang="en-US" dirty="0"/>
          </a:p>
        </p:txBody>
      </p:sp>
      <p:sp>
        <p:nvSpPr>
          <p:cNvPr id="3" name="Content Placeholder 2">
            <a:extLst>
              <a:ext uri="{FF2B5EF4-FFF2-40B4-BE49-F238E27FC236}">
                <a16:creationId xmlns:a16="http://schemas.microsoft.com/office/drawing/2014/main" id="{6D41B2E6-A8A5-47B1-ACE3-680F82F76FE0}"/>
              </a:ext>
            </a:extLst>
          </p:cNvPr>
          <p:cNvSpPr>
            <a:spLocks noGrp="1"/>
          </p:cNvSpPr>
          <p:nvPr>
            <p:ph idx="1"/>
          </p:nvPr>
        </p:nvSpPr>
        <p:spPr>
          <a:xfrm>
            <a:off x="1024128" y="2084832"/>
            <a:ext cx="9720073" cy="4224528"/>
          </a:xfrm>
        </p:spPr>
        <p:txBody>
          <a:bodyPr>
            <a:normAutofit/>
          </a:bodyPr>
          <a:lstStyle/>
          <a:p>
            <a:r>
              <a:rPr lang="en-US" sz="3000" dirty="0"/>
              <a:t>“We can now view in better perspective the world of writing in which we live, see better what this world really is, and what functionally literate human beings really are—that is, beings whose thoughts processes do not grow out of simply natural powers but out of these powers as structured, directly or indirectly, by the technology of writing.  Without writing, the literate mind would not and could not think as it does, not only when engaged in writing but even when it is composing its thoughts in oral form” (p. 24).</a:t>
            </a:r>
          </a:p>
        </p:txBody>
      </p:sp>
    </p:spTree>
    <p:extLst>
      <p:ext uri="{BB962C8B-B14F-4D97-AF65-F5344CB8AC3E}">
        <p14:creationId xmlns:p14="http://schemas.microsoft.com/office/powerpoint/2010/main" val="838869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FC152-E50A-4945-8EC2-63DBF16A258C}"/>
              </a:ext>
            </a:extLst>
          </p:cNvPr>
          <p:cNvSpPr>
            <a:spLocks noGrp="1"/>
          </p:cNvSpPr>
          <p:nvPr>
            <p:ph type="title"/>
          </p:nvPr>
        </p:nvSpPr>
        <p:spPr/>
        <p:txBody>
          <a:bodyPr/>
          <a:lstStyle/>
          <a:p>
            <a:r>
              <a:rPr lang="en-US" dirty="0">
                <a:solidFill>
                  <a:srgbClr val="96B5DA"/>
                </a:solidFill>
              </a:rPr>
              <a:t>Oral culture </a:t>
            </a:r>
            <a:r>
              <a:rPr lang="en-US" dirty="0">
                <a:solidFill>
                  <a:schemeClr val="tx1"/>
                </a:solidFill>
              </a:rPr>
              <a:t>(Homer as Exemplar)</a:t>
            </a:r>
          </a:p>
        </p:txBody>
      </p:sp>
      <p:sp>
        <p:nvSpPr>
          <p:cNvPr id="3" name="Content Placeholder 2">
            <a:extLst>
              <a:ext uri="{FF2B5EF4-FFF2-40B4-BE49-F238E27FC236}">
                <a16:creationId xmlns:a16="http://schemas.microsoft.com/office/drawing/2014/main" id="{C4D94BCF-6B50-4634-93EE-ED32804E2399}"/>
              </a:ext>
            </a:extLst>
          </p:cNvPr>
          <p:cNvSpPr>
            <a:spLocks noGrp="1"/>
          </p:cNvSpPr>
          <p:nvPr>
            <p:ph idx="1"/>
          </p:nvPr>
        </p:nvSpPr>
        <p:spPr>
          <a:xfrm>
            <a:off x="1024127" y="2084832"/>
            <a:ext cx="9720073" cy="4023360"/>
          </a:xfrm>
        </p:spPr>
        <p:txBody>
          <a:bodyPr>
            <a:normAutofit lnSpcReduction="10000"/>
          </a:bodyPr>
          <a:lstStyle/>
          <a:p>
            <a:pPr>
              <a:buFont typeface="Wingdings" panose="05000000000000000000" pitchFamily="2" charset="2"/>
              <a:buChar char="v"/>
            </a:pPr>
            <a:r>
              <a:rPr lang="en-US" sz="3200" dirty="0"/>
              <a:t> Words have </a:t>
            </a:r>
            <a:r>
              <a:rPr lang="en-US" sz="3200" b="1" dirty="0"/>
              <a:t>no </a:t>
            </a:r>
            <a:r>
              <a:rPr lang="en-US" sz="3200" dirty="0"/>
              <a:t>visual connotation, only pure sound</a:t>
            </a:r>
          </a:p>
          <a:p>
            <a:pPr>
              <a:buFont typeface="Wingdings" panose="05000000000000000000" pitchFamily="2" charset="2"/>
              <a:buChar char="v"/>
            </a:pPr>
            <a:r>
              <a:rPr lang="en-US" sz="3200" dirty="0"/>
              <a:t> Memory (and memorization) plays a major role in every oral culture</a:t>
            </a:r>
          </a:p>
          <a:p>
            <a:pPr>
              <a:buFont typeface="Wingdings" panose="05000000000000000000" pitchFamily="2" charset="2"/>
              <a:buChar char="v"/>
            </a:pPr>
            <a:r>
              <a:rPr lang="en-US" sz="3200" dirty="0"/>
              <a:t> To aid memorization, knowledge is transferred to succeeding generations through repetition in storytelling and proverbs</a:t>
            </a:r>
          </a:p>
          <a:p>
            <a:pPr>
              <a:buFont typeface="Wingdings" panose="05000000000000000000" pitchFamily="2" charset="2"/>
              <a:buChar char="v"/>
            </a:pPr>
            <a:r>
              <a:rPr lang="en-US" sz="3200" dirty="0"/>
              <a:t> Fact: the majority of human languages have never been written, or even had a system of writing</a:t>
            </a:r>
          </a:p>
        </p:txBody>
      </p:sp>
    </p:spTree>
    <p:extLst>
      <p:ext uri="{BB962C8B-B14F-4D97-AF65-F5344CB8AC3E}">
        <p14:creationId xmlns:p14="http://schemas.microsoft.com/office/powerpoint/2010/main" val="3878208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53401-9C5F-4CD0-8EEF-CF9DBFAF0C9C}"/>
              </a:ext>
            </a:extLst>
          </p:cNvPr>
          <p:cNvSpPr>
            <a:spLocks noGrp="1"/>
          </p:cNvSpPr>
          <p:nvPr>
            <p:ph type="title"/>
          </p:nvPr>
        </p:nvSpPr>
        <p:spPr/>
        <p:txBody>
          <a:bodyPr/>
          <a:lstStyle/>
          <a:p>
            <a:r>
              <a:rPr lang="en-US" dirty="0">
                <a:solidFill>
                  <a:srgbClr val="96B5DA"/>
                </a:solidFill>
              </a:rPr>
              <a:t>Literate</a:t>
            </a:r>
            <a:r>
              <a:rPr lang="en-US" dirty="0"/>
              <a:t> </a:t>
            </a:r>
            <a:r>
              <a:rPr lang="en-US" dirty="0">
                <a:solidFill>
                  <a:srgbClr val="96B5DA"/>
                </a:solidFill>
              </a:rPr>
              <a:t>Culture</a:t>
            </a:r>
          </a:p>
        </p:txBody>
      </p:sp>
      <p:sp>
        <p:nvSpPr>
          <p:cNvPr id="3" name="Content Placeholder 2">
            <a:extLst>
              <a:ext uri="{FF2B5EF4-FFF2-40B4-BE49-F238E27FC236}">
                <a16:creationId xmlns:a16="http://schemas.microsoft.com/office/drawing/2014/main" id="{C9EB7D0E-E8E8-4B92-9A5A-3154F0036A73}"/>
              </a:ext>
            </a:extLst>
          </p:cNvPr>
          <p:cNvSpPr>
            <a:spLocks noGrp="1"/>
          </p:cNvSpPr>
          <p:nvPr>
            <p:ph idx="1"/>
          </p:nvPr>
        </p:nvSpPr>
        <p:spPr>
          <a:xfrm>
            <a:off x="1024128" y="2162909"/>
            <a:ext cx="9720073" cy="4387360"/>
          </a:xfrm>
        </p:spPr>
        <p:txBody>
          <a:bodyPr>
            <a:normAutofit fontScale="62500" lnSpcReduction="20000"/>
          </a:bodyPr>
          <a:lstStyle/>
          <a:p>
            <a:pPr>
              <a:buFont typeface="Wingdings" panose="05000000000000000000" pitchFamily="2" charset="2"/>
              <a:buChar char="v"/>
            </a:pPr>
            <a:r>
              <a:rPr lang="en-US" sz="4500" dirty="0"/>
              <a:t> The onset of writing marks a change in humans’ fundamental ways of communicating: from focusing mostly on auditory dimension to the visual (from oral to written records).</a:t>
            </a:r>
          </a:p>
          <a:p>
            <a:pPr>
              <a:buFont typeface="Wingdings" panose="05000000000000000000" pitchFamily="2" charset="2"/>
              <a:buChar char="v"/>
            </a:pPr>
            <a:r>
              <a:rPr lang="en-US" sz="4500" dirty="0"/>
              <a:t> When words are set down in space, they become more organized  &gt;  We are allowed to see the spatial relationships between them, which underpins their semantic relationships</a:t>
            </a:r>
          </a:p>
          <a:p>
            <a:pPr>
              <a:buFont typeface="Wingdings" panose="05000000000000000000" pitchFamily="2" charset="2"/>
              <a:buChar char="v"/>
            </a:pPr>
            <a:r>
              <a:rPr lang="en-US" sz="4500" dirty="0"/>
              <a:t> The development of print makes a text “autonomous,” meaning the author is separated from what they have written, or from their </a:t>
            </a:r>
            <a:r>
              <a:rPr lang="en-US" sz="4500"/>
              <a:t>own words.</a:t>
            </a:r>
            <a:endParaRPr lang="en-US" sz="4500" dirty="0"/>
          </a:p>
          <a:p>
            <a:pPr>
              <a:buFont typeface="Wingdings" panose="05000000000000000000" pitchFamily="2" charset="2"/>
              <a:buChar char="v"/>
            </a:pPr>
            <a:r>
              <a:rPr lang="en-US" sz="4500" dirty="0"/>
              <a:t> The development of the printing press (1440) mass-produced written texts and ushered in a new age of widespread literacy  </a:t>
            </a:r>
          </a:p>
          <a:p>
            <a:pPr>
              <a:buFont typeface="Wingdings" panose="05000000000000000000" pitchFamily="2" charset="2"/>
              <a:buChar char="v"/>
            </a:pPr>
            <a:endParaRPr lang="en-US" dirty="0"/>
          </a:p>
          <a:p>
            <a:pPr>
              <a:buFont typeface="Wingdings" panose="05000000000000000000" pitchFamily="2" charset="2"/>
              <a:buChar char="v"/>
            </a:pPr>
            <a:endParaRPr lang="en-US" dirty="0"/>
          </a:p>
        </p:txBody>
      </p:sp>
    </p:spTree>
    <p:extLst>
      <p:ext uri="{BB962C8B-B14F-4D97-AF65-F5344CB8AC3E}">
        <p14:creationId xmlns:p14="http://schemas.microsoft.com/office/powerpoint/2010/main" val="3593122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84289-7A39-4C56-BB32-9DD024B7C068}"/>
              </a:ext>
            </a:extLst>
          </p:cNvPr>
          <p:cNvSpPr>
            <a:spLocks noGrp="1"/>
          </p:cNvSpPr>
          <p:nvPr>
            <p:ph type="title"/>
          </p:nvPr>
        </p:nvSpPr>
        <p:spPr/>
        <p:txBody>
          <a:bodyPr/>
          <a:lstStyle/>
          <a:p>
            <a:r>
              <a:rPr lang="en-US" dirty="0">
                <a:solidFill>
                  <a:srgbClr val="96B5DA"/>
                </a:solidFill>
              </a:rPr>
              <a:t>Literate culture </a:t>
            </a:r>
            <a:r>
              <a:rPr lang="en-US" dirty="0">
                <a:solidFill>
                  <a:schemeClr val="tx1"/>
                </a:solidFill>
              </a:rPr>
              <a:t>cont’d</a:t>
            </a:r>
          </a:p>
        </p:txBody>
      </p:sp>
      <p:sp>
        <p:nvSpPr>
          <p:cNvPr id="3" name="Content Placeholder 2">
            <a:extLst>
              <a:ext uri="{FF2B5EF4-FFF2-40B4-BE49-F238E27FC236}">
                <a16:creationId xmlns:a16="http://schemas.microsoft.com/office/drawing/2014/main" id="{7917F42B-264F-4ACB-AA17-4DAFC0424679}"/>
              </a:ext>
            </a:extLst>
          </p:cNvPr>
          <p:cNvSpPr>
            <a:spLocks noGrp="1"/>
          </p:cNvSpPr>
          <p:nvPr>
            <p:ph idx="1"/>
          </p:nvPr>
        </p:nvSpPr>
        <p:spPr>
          <a:xfrm>
            <a:off x="1024128" y="1764632"/>
            <a:ext cx="9720073" cy="4544728"/>
          </a:xfrm>
        </p:spPr>
        <p:txBody>
          <a:bodyPr>
            <a:normAutofit lnSpcReduction="10000"/>
          </a:bodyPr>
          <a:lstStyle/>
          <a:p>
            <a:pPr>
              <a:buFont typeface="Wingdings" panose="05000000000000000000" pitchFamily="2" charset="2"/>
              <a:buChar char="v"/>
            </a:pPr>
            <a:r>
              <a:rPr lang="en-US" sz="3200" i="1" dirty="0"/>
              <a:t> Without </a:t>
            </a:r>
            <a:r>
              <a:rPr lang="en-US" sz="3200" dirty="0"/>
              <a:t>an emphasis on memorization, there is a better chance for </a:t>
            </a:r>
            <a:r>
              <a:rPr lang="en-US" sz="3200" b="1" dirty="0"/>
              <a:t>abstract reasoning </a:t>
            </a:r>
            <a:r>
              <a:rPr lang="en-US" sz="3200" dirty="0"/>
              <a:t>and problem solving.</a:t>
            </a:r>
            <a:endParaRPr lang="en-US" sz="3200" i="1" dirty="0"/>
          </a:p>
          <a:p>
            <a:pPr>
              <a:buFont typeface="Wingdings" panose="05000000000000000000" pitchFamily="2" charset="2"/>
              <a:buChar char="v"/>
            </a:pPr>
            <a:r>
              <a:rPr lang="en-US" sz="3200" dirty="0"/>
              <a:t> Print created a sense of the </a:t>
            </a:r>
            <a:r>
              <a:rPr lang="en-US" sz="3200" b="1" dirty="0"/>
              <a:t>private ownership </a:t>
            </a:r>
            <a:r>
              <a:rPr lang="en-US" sz="3200" dirty="0"/>
              <a:t>of words.</a:t>
            </a:r>
          </a:p>
          <a:p>
            <a:pPr>
              <a:buFont typeface="Wingdings" panose="05000000000000000000" pitchFamily="2" charset="2"/>
              <a:buChar char="v"/>
            </a:pPr>
            <a:r>
              <a:rPr lang="en-US" sz="3200" dirty="0"/>
              <a:t> The ability to read silently and by oneself is part and parcel of the sense of personal privacy and individualism that marks modern society. </a:t>
            </a:r>
          </a:p>
          <a:p>
            <a:pPr>
              <a:buFont typeface="Wingdings" panose="05000000000000000000" pitchFamily="2" charset="2"/>
              <a:buChar char="v"/>
            </a:pPr>
            <a:r>
              <a:rPr lang="en-US" sz="3200" dirty="0"/>
              <a:t> With writing, resentment at plagiarism develops, and the need to affix one’s name to a text began to be felt.</a:t>
            </a:r>
          </a:p>
        </p:txBody>
      </p:sp>
    </p:spTree>
    <p:extLst>
      <p:ext uri="{BB962C8B-B14F-4D97-AF65-F5344CB8AC3E}">
        <p14:creationId xmlns:p14="http://schemas.microsoft.com/office/powerpoint/2010/main" val="370104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562B7-9F69-4E65-B1AA-70056756CBAD}"/>
              </a:ext>
            </a:extLst>
          </p:cNvPr>
          <p:cNvSpPr>
            <a:spLocks noGrp="1"/>
          </p:cNvSpPr>
          <p:nvPr>
            <p:ph type="title"/>
          </p:nvPr>
        </p:nvSpPr>
        <p:spPr/>
        <p:txBody>
          <a:bodyPr/>
          <a:lstStyle/>
          <a:p>
            <a:r>
              <a:rPr lang="en-US" dirty="0">
                <a:solidFill>
                  <a:srgbClr val="96B5DA"/>
                </a:solidFill>
              </a:rPr>
              <a:t>A similarity</a:t>
            </a:r>
          </a:p>
        </p:txBody>
      </p:sp>
      <p:sp>
        <p:nvSpPr>
          <p:cNvPr id="3" name="Content Placeholder 2">
            <a:extLst>
              <a:ext uri="{FF2B5EF4-FFF2-40B4-BE49-F238E27FC236}">
                <a16:creationId xmlns:a16="http://schemas.microsoft.com/office/drawing/2014/main" id="{6A9CC845-AE5E-4BF3-ACC2-AB96091A1DAB}"/>
              </a:ext>
            </a:extLst>
          </p:cNvPr>
          <p:cNvSpPr>
            <a:spLocks noGrp="1"/>
          </p:cNvSpPr>
          <p:nvPr>
            <p:ph idx="1"/>
          </p:nvPr>
        </p:nvSpPr>
        <p:spPr>
          <a:xfrm>
            <a:off x="1024128" y="2242038"/>
            <a:ext cx="9720073" cy="4067322"/>
          </a:xfrm>
        </p:spPr>
        <p:txBody>
          <a:bodyPr>
            <a:normAutofit/>
          </a:bodyPr>
          <a:lstStyle/>
          <a:p>
            <a:r>
              <a:rPr lang="en-US" sz="3600" dirty="0"/>
              <a:t>An important similarity: Both oral and literate cultures evoke a strong sense of being a community—a group tied together through a common language—but in strikingly different ways. The spoken word creates an </a:t>
            </a:r>
            <a:r>
              <a:rPr lang="en-US" sz="3600" i="1" dirty="0"/>
              <a:t>audience</a:t>
            </a:r>
            <a:r>
              <a:rPr lang="en-US" sz="3600" dirty="0"/>
              <a:t>, the written word a </a:t>
            </a:r>
            <a:r>
              <a:rPr lang="en-US" sz="3600" i="1" dirty="0"/>
              <a:t>readership, </a:t>
            </a:r>
            <a:r>
              <a:rPr lang="en-US" sz="3600" dirty="0"/>
              <a:t>the latter of which is more abstract and impersonal.</a:t>
            </a:r>
          </a:p>
        </p:txBody>
      </p:sp>
    </p:spTree>
    <p:extLst>
      <p:ext uri="{BB962C8B-B14F-4D97-AF65-F5344CB8AC3E}">
        <p14:creationId xmlns:p14="http://schemas.microsoft.com/office/powerpoint/2010/main" val="1528093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2F3AE-D353-44D4-8930-81CB56205343}"/>
              </a:ext>
            </a:extLst>
          </p:cNvPr>
          <p:cNvSpPr>
            <a:spLocks noGrp="1"/>
          </p:cNvSpPr>
          <p:nvPr>
            <p:ph type="title"/>
          </p:nvPr>
        </p:nvSpPr>
        <p:spPr/>
        <p:txBody>
          <a:bodyPr/>
          <a:lstStyle/>
          <a:p>
            <a:r>
              <a:rPr lang="en-US" dirty="0">
                <a:solidFill>
                  <a:srgbClr val="96B5DA"/>
                </a:solidFill>
              </a:rPr>
              <a:t>“secondary orality”</a:t>
            </a:r>
          </a:p>
        </p:txBody>
      </p:sp>
      <p:sp>
        <p:nvSpPr>
          <p:cNvPr id="3" name="Content Placeholder 2">
            <a:extLst>
              <a:ext uri="{FF2B5EF4-FFF2-40B4-BE49-F238E27FC236}">
                <a16:creationId xmlns:a16="http://schemas.microsoft.com/office/drawing/2014/main" id="{DD00CEB3-653B-4D2A-AAFC-6A4126E7445E}"/>
              </a:ext>
            </a:extLst>
          </p:cNvPr>
          <p:cNvSpPr>
            <a:spLocks noGrp="1"/>
          </p:cNvSpPr>
          <p:nvPr>
            <p:ph idx="1"/>
          </p:nvPr>
        </p:nvSpPr>
        <p:spPr>
          <a:xfrm>
            <a:off x="1024128" y="1780674"/>
            <a:ext cx="9720073" cy="4620126"/>
          </a:xfrm>
        </p:spPr>
        <p:txBody>
          <a:bodyPr>
            <a:normAutofit lnSpcReduction="10000"/>
          </a:bodyPr>
          <a:lstStyle/>
          <a:p>
            <a:pPr>
              <a:buFont typeface="Wingdings" panose="05000000000000000000" pitchFamily="2" charset="2"/>
              <a:buChar char="v"/>
            </a:pPr>
            <a:r>
              <a:rPr lang="en-US" sz="2800" dirty="0"/>
              <a:t> We are currently in a period of what Ong would call “secondary” orality (in contrast with “primary” orality).</a:t>
            </a:r>
          </a:p>
          <a:p>
            <a:pPr>
              <a:buFont typeface="Wingdings" panose="05000000000000000000" pitchFamily="2" charset="2"/>
              <a:buChar char="v"/>
            </a:pPr>
            <a:r>
              <a:rPr lang="en-US" sz="2800" dirty="0"/>
              <a:t> Primary oral culture &gt; literate culture &gt; second-stage oral culture</a:t>
            </a:r>
          </a:p>
          <a:p>
            <a:pPr>
              <a:buFont typeface="Wingdings" panose="05000000000000000000" pitchFamily="2" charset="2"/>
              <a:buChar char="v"/>
            </a:pPr>
            <a:r>
              <a:rPr lang="en-US" sz="2800" dirty="0"/>
              <a:t>Secondary orality cannot be the same as primary orality, because a writing culture cannot shed the chirographic ways of thinking they have learned.</a:t>
            </a:r>
          </a:p>
          <a:p>
            <a:pPr>
              <a:buFont typeface="Wingdings" panose="05000000000000000000" pitchFamily="2" charset="2"/>
              <a:buChar char="v"/>
            </a:pPr>
            <a:r>
              <a:rPr lang="en-US" sz="2800" dirty="0"/>
              <a:t>Secondary orality is dominated by </a:t>
            </a:r>
            <a:r>
              <a:rPr lang="en-US" sz="2800" b="1" dirty="0"/>
              <a:t>electronic </a:t>
            </a:r>
            <a:r>
              <a:rPr lang="en-US" sz="2800" dirty="0"/>
              <a:t>modes of communication such as television, telephones, Skype, etc.</a:t>
            </a:r>
          </a:p>
          <a:p>
            <a:pPr>
              <a:buFont typeface="Wingdings" panose="05000000000000000000" pitchFamily="2" charset="2"/>
              <a:buChar char="v"/>
            </a:pPr>
            <a:r>
              <a:rPr lang="en-US" sz="2800" dirty="0"/>
              <a:t>It incorporates elements from both the chirographic and the oral modes of thought.</a:t>
            </a:r>
          </a:p>
        </p:txBody>
      </p:sp>
    </p:spTree>
    <p:extLst>
      <p:ext uri="{BB962C8B-B14F-4D97-AF65-F5344CB8AC3E}">
        <p14:creationId xmlns:p14="http://schemas.microsoft.com/office/powerpoint/2010/main" val="36238532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A41AC481-B287-49C8-90EF-C669597D2D0A}"/>
    </a:ext>
  </a:extLst>
</a:theme>
</file>

<file path=docProps/app.xml><?xml version="1.0" encoding="utf-8"?>
<Properties xmlns="http://schemas.openxmlformats.org/officeDocument/2006/extended-properties" xmlns:vt="http://schemas.openxmlformats.org/officeDocument/2006/docPropsVTypes">
  <Template>Integral</Template>
  <TotalTime>1883</TotalTime>
  <Words>614</Words>
  <Application>Microsoft Office PowerPoint</Application>
  <PresentationFormat>Widescreen</PresentationFormat>
  <Paragraphs>31</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Tw Cen MT</vt:lpstr>
      <vt:lpstr>Tw Cen MT Condensed</vt:lpstr>
      <vt:lpstr>Wingdings</vt:lpstr>
      <vt:lpstr>Wingdings 3</vt:lpstr>
      <vt:lpstr>Integral</vt:lpstr>
      <vt:lpstr>Writing Restructures Thought</vt:lpstr>
      <vt:lpstr>Walter Ong (1912-2003)</vt:lpstr>
      <vt:lpstr>Main argument</vt:lpstr>
      <vt:lpstr>Oral culture (Homer as Exemplar)</vt:lpstr>
      <vt:lpstr>Literate Culture</vt:lpstr>
      <vt:lpstr>Literate culture cont’d</vt:lpstr>
      <vt:lpstr>A similarity</vt:lpstr>
      <vt:lpstr>“secondary orality”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Orality and Literacy</dc:title>
  <dc:creator>Zach Lloyd</dc:creator>
  <cp:lastModifiedBy>Zach Lloyd</cp:lastModifiedBy>
  <cp:revision>33</cp:revision>
  <dcterms:created xsi:type="dcterms:W3CDTF">2017-09-27T17:30:06Z</dcterms:created>
  <dcterms:modified xsi:type="dcterms:W3CDTF">2020-02-06T04:45:19Z</dcterms:modified>
</cp:coreProperties>
</file>