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5" r:id="rId4"/>
    <p:sldId id="258" r:id="rId5"/>
    <p:sldId id="259" r:id="rId6"/>
    <p:sldId id="260" r:id="rId7"/>
    <p:sldId id="261" r:id="rId8"/>
    <p:sldId id="266" r:id="rId9"/>
    <p:sldId id="267" r:id="rId10"/>
    <p:sldId id="264" r:id="rId11"/>
    <p:sldId id="262"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6AD6EE87-EBD5-4F12-A48A-63ACA297AC8F}" type="datetimeFigureOut">
              <a:rPr lang="en-US" dirty="0"/>
              <a:t>3/2/2020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
        <p:nvSpPr>
          <p:cNvPr id="13" name="Rectangle 12"/>
          <p:cNvSpPr/>
          <p:nvPr/>
        </p:nvSpPr>
        <p:spPr>
          <a:xfrm>
            <a:off x="0" y="-1"/>
            <a:ext cx="12192000" cy="4572001"/>
          </a:xfrm>
          <a:prstGeom prst="rect">
            <a:avLst/>
          </a:prstGeom>
          <a:blipFill dpi="0" rotWithShape="1">
            <a:blip r:embed="rId2">
              <a:duotone>
                <a:schemeClr val="accent1">
                  <a:shade val="45000"/>
                  <a:satMod val="135000"/>
                </a:schemeClr>
                <a:prstClr val="white"/>
              </a:duotone>
            </a:blip>
            <a:srcRect/>
            <a:tile tx="25400" ty="6350" sx="71000" sy="71000" flip="none" algn="tl"/>
          </a:blip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p:cNvCxnSpPr/>
          <p:nvPr/>
        </p:nvCxnSpPr>
        <p:spPr>
          <a:xfrm flipV="1">
            <a:off x="838684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D3794B-289A-4A80-97D7-111025398D45}" type="datetimeFigureOut">
              <a:rPr lang="en-US" dirty="0"/>
              <a:t>3/2/2020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A61015F-7CC6-4D0A-9D87-873EA4C304CC}" type="datetimeFigureOut">
              <a:rPr lang="en-US" dirty="0"/>
              <a:t>3/2/2020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
        <p:nvSpPr>
          <p:cNvPr id="10" name="Rectangle 9"/>
          <p:cNvSpPr/>
          <p:nvPr/>
        </p:nvSpPr>
        <p:spPr>
          <a:xfrm>
            <a:off x="0" y="-1"/>
            <a:ext cx="12192000" cy="4572000"/>
          </a:xfrm>
          <a:prstGeom prst="rect">
            <a:avLst/>
          </a:prstGeom>
          <a:blipFill dpi="0" rotWithShape="1">
            <a:blip r:embed="rId2">
              <a:duotone>
                <a:schemeClr val="accent3">
                  <a:shade val="45000"/>
                  <a:satMod val="135000"/>
                </a:schemeClr>
                <a:prstClr val="white"/>
              </a:duotone>
            </a:blip>
            <a:srcRect/>
            <a:tile tx="25400" ty="6350" sx="71000" sy="71000" flip="none" algn="tl"/>
          </a:blip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2" name="Straight Connector 11"/>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3C6A301-0538-44EC-B09D-202E1042A48B}" type="datetimeFigureOut">
              <a:rPr lang="en-US" dirty="0"/>
              <a:t>3/2/2020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789574A-8875-45EF-8EA2-3CAA0F7ABC4C}" type="datetimeFigureOut">
              <a:rPr lang="en-US" dirty="0"/>
              <a:t>3/2/2020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EF4D4C-5367-4C26-9E2B-D8088D7FCA81}" type="datetimeFigureOut">
              <a:rPr lang="en-US" dirty="0"/>
              <a:t>3/2/2020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E91E96-98B0-4413-9547-46F3504108EF}" type="datetimeFigureOut">
              <a:rPr lang="en-US" dirty="0"/>
              <a:t>3/2/2020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05C68B11-C5A8-448C-8CE9-B1A273C79CFC}" type="datetimeFigureOut">
              <a:rPr lang="en-US" dirty="0"/>
              <a:t>3/2/2020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7616CA0-919D-4A49-9C8A-62FDFB3A5183}" type="datetimeFigureOut">
              <a:rPr lang="en-US" dirty="0"/>
              <a:t>3/2/2020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D73815-2707-4475-8F1A-B873CB631BB4}" type="datetimeFigureOut">
              <a:rPr lang="en-US" dirty="0"/>
              <a:t>3/2/2020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4AFB99-0EAB-4182-AFF8-E214C82A68F6}" type="datetimeFigureOut">
              <a:rPr lang="en-US" dirty="0"/>
              <a:t>3/2/2020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0298CD5-6C1E-4009-B41F-6DF62E31D3BE}" type="datetimeFigureOut">
              <a:rPr lang="en-US" dirty="0"/>
              <a:pPr/>
              <a:t>3/2/2020</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FAB73BC-B049-4115-A692-8D63A059BFB8}" type="slidenum">
              <a:rPr lang="en-US" dirty="0"/>
              <a:pPr/>
              <a:t>‹#›</a:t>
            </a:fld>
            <a:endParaRPr lang="en-US" dirty="0"/>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8" r:id="rId10"/>
    <p:sldLayoutId id="2147483659"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703A3-8BF0-4800-A257-B7AEE7069AC0}"/>
              </a:ext>
            </a:extLst>
          </p:cNvPr>
          <p:cNvSpPr>
            <a:spLocks noGrp="1"/>
          </p:cNvSpPr>
          <p:nvPr>
            <p:ph type="ctrTitle"/>
          </p:nvPr>
        </p:nvSpPr>
        <p:spPr/>
        <p:txBody>
          <a:bodyPr/>
          <a:lstStyle/>
          <a:p>
            <a:r>
              <a:rPr lang="en-US" dirty="0"/>
              <a:t>Art in the age of mechanical reproduction</a:t>
            </a:r>
          </a:p>
        </p:txBody>
      </p:sp>
      <p:sp>
        <p:nvSpPr>
          <p:cNvPr id="3" name="Subtitle 2">
            <a:extLst>
              <a:ext uri="{FF2B5EF4-FFF2-40B4-BE49-F238E27FC236}">
                <a16:creationId xmlns:a16="http://schemas.microsoft.com/office/drawing/2014/main" id="{B8EE5F4C-CCB5-4D6E-AF8D-E10392E86BAA}"/>
              </a:ext>
            </a:extLst>
          </p:cNvPr>
          <p:cNvSpPr>
            <a:spLocks noGrp="1"/>
          </p:cNvSpPr>
          <p:nvPr>
            <p:ph type="subTitle" idx="1"/>
          </p:nvPr>
        </p:nvSpPr>
        <p:spPr/>
        <p:txBody>
          <a:bodyPr/>
          <a:lstStyle/>
          <a:p>
            <a:r>
              <a:rPr lang="en-US" dirty="0">
                <a:solidFill>
                  <a:schemeClr val="accent5">
                    <a:lumMod val="75000"/>
                  </a:schemeClr>
                </a:solidFill>
              </a:rPr>
              <a:t>Walter Benjamin</a:t>
            </a:r>
          </a:p>
        </p:txBody>
      </p:sp>
      <p:sp>
        <p:nvSpPr>
          <p:cNvPr id="4" name="Rectangle 3">
            <a:extLst>
              <a:ext uri="{FF2B5EF4-FFF2-40B4-BE49-F238E27FC236}">
                <a16:creationId xmlns:a16="http://schemas.microsoft.com/office/drawing/2014/main" id="{DF15D060-79BB-45BD-A05A-6970D57688C4}"/>
              </a:ext>
            </a:extLst>
          </p:cNvPr>
          <p:cNvSpPr/>
          <p:nvPr/>
        </p:nvSpPr>
        <p:spPr>
          <a:xfrm>
            <a:off x="4716455" y="3244334"/>
            <a:ext cx="2759089" cy="369332"/>
          </a:xfrm>
          <a:prstGeom prst="rect">
            <a:avLst/>
          </a:prstGeom>
        </p:spPr>
        <p:txBody>
          <a:bodyPr wrap="none">
            <a:spAutoFit/>
          </a:bodyPr>
          <a:lstStyle/>
          <a:p>
            <a:r>
              <a:rPr lang="en-US" dirty="0">
                <a:solidFill>
                  <a:srgbClr val="767676"/>
                </a:solidFill>
                <a:latin typeface="Amazon Ember"/>
              </a:rPr>
              <a:t>9241990111591099468002</a:t>
            </a:r>
            <a:endParaRPr lang="en-US" dirty="0"/>
          </a:p>
        </p:txBody>
      </p:sp>
    </p:spTree>
    <p:extLst>
      <p:ext uri="{BB962C8B-B14F-4D97-AF65-F5344CB8AC3E}">
        <p14:creationId xmlns:p14="http://schemas.microsoft.com/office/powerpoint/2010/main" val="37308250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EAD52-D1DB-4750-B2CE-2C38A6FB97E1}"/>
              </a:ext>
            </a:extLst>
          </p:cNvPr>
          <p:cNvSpPr>
            <a:spLocks noGrp="1"/>
          </p:cNvSpPr>
          <p:nvPr>
            <p:ph type="title"/>
          </p:nvPr>
        </p:nvSpPr>
        <p:spPr/>
        <p:txBody>
          <a:bodyPr/>
          <a:lstStyle/>
          <a:p>
            <a:r>
              <a:rPr lang="en-US" dirty="0">
                <a:solidFill>
                  <a:schemeClr val="accent5">
                    <a:lumMod val="75000"/>
                  </a:schemeClr>
                </a:solidFill>
              </a:rPr>
              <a:t>Technology changes perception</a:t>
            </a:r>
          </a:p>
        </p:txBody>
      </p:sp>
      <p:sp>
        <p:nvSpPr>
          <p:cNvPr id="3" name="Content Placeholder 2">
            <a:extLst>
              <a:ext uri="{FF2B5EF4-FFF2-40B4-BE49-F238E27FC236}">
                <a16:creationId xmlns:a16="http://schemas.microsoft.com/office/drawing/2014/main" id="{97A923D2-79FA-4F0B-9C80-FA4136B9B2F2}"/>
              </a:ext>
            </a:extLst>
          </p:cNvPr>
          <p:cNvSpPr>
            <a:spLocks noGrp="1"/>
          </p:cNvSpPr>
          <p:nvPr>
            <p:ph idx="1"/>
          </p:nvPr>
        </p:nvSpPr>
        <p:spPr/>
        <p:txBody>
          <a:bodyPr>
            <a:normAutofit/>
          </a:bodyPr>
          <a:lstStyle/>
          <a:p>
            <a:r>
              <a:rPr lang="en-US" sz="2800" dirty="0"/>
              <a:t>Benjamin is considering the changes in human sensory perception enacted by the development of photography and film – the effects of photomechanical reproduction on us and on society as a whole</a:t>
            </a:r>
          </a:p>
          <a:p>
            <a:endParaRPr lang="en-US" sz="2800" dirty="0"/>
          </a:p>
          <a:p>
            <a:r>
              <a:rPr lang="en-US" sz="2800" dirty="0"/>
              <a:t>“During long periods of history, the mode of human sense perception changes with humanity’s entire mode of existence.” (III)</a:t>
            </a:r>
          </a:p>
        </p:txBody>
      </p:sp>
    </p:spTree>
    <p:extLst>
      <p:ext uri="{BB962C8B-B14F-4D97-AF65-F5344CB8AC3E}">
        <p14:creationId xmlns:p14="http://schemas.microsoft.com/office/powerpoint/2010/main" val="17032229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4F69A-7231-4E80-8252-3639CC8B3F0B}"/>
              </a:ext>
            </a:extLst>
          </p:cNvPr>
          <p:cNvSpPr>
            <a:spLocks noGrp="1"/>
          </p:cNvSpPr>
          <p:nvPr>
            <p:ph type="title"/>
          </p:nvPr>
        </p:nvSpPr>
        <p:spPr/>
        <p:txBody>
          <a:bodyPr/>
          <a:lstStyle/>
          <a:p>
            <a:r>
              <a:rPr lang="en-US" dirty="0">
                <a:solidFill>
                  <a:schemeClr val="accent5">
                    <a:lumMod val="75000"/>
                  </a:schemeClr>
                </a:solidFill>
              </a:rPr>
              <a:t>The camera and Perception</a:t>
            </a:r>
          </a:p>
        </p:txBody>
      </p:sp>
      <p:sp>
        <p:nvSpPr>
          <p:cNvPr id="3" name="Content Placeholder 2">
            <a:extLst>
              <a:ext uri="{FF2B5EF4-FFF2-40B4-BE49-F238E27FC236}">
                <a16:creationId xmlns:a16="http://schemas.microsoft.com/office/drawing/2014/main" id="{0781C960-16EE-43D0-8BFD-7CE50B8C8A88}"/>
              </a:ext>
            </a:extLst>
          </p:cNvPr>
          <p:cNvSpPr>
            <a:spLocks noGrp="1"/>
          </p:cNvSpPr>
          <p:nvPr>
            <p:ph idx="1"/>
          </p:nvPr>
        </p:nvSpPr>
        <p:spPr>
          <a:xfrm>
            <a:off x="1024128" y="1793631"/>
            <a:ext cx="9720073" cy="4515729"/>
          </a:xfrm>
        </p:spPr>
        <p:txBody>
          <a:bodyPr>
            <a:normAutofit lnSpcReduction="10000"/>
          </a:bodyPr>
          <a:lstStyle/>
          <a:p>
            <a:r>
              <a:rPr lang="en-US" dirty="0"/>
              <a:t>“As compared with painting, filmed behavior lends itself more readily to analysis because of its incomparably more precise statements of the situation.” (XIII)</a:t>
            </a:r>
          </a:p>
          <a:p>
            <a:r>
              <a:rPr lang="en-US" dirty="0"/>
              <a:t>In the way writing fixed thought (as in made it more precise, analytical), the camera fixes our perception of nature.</a:t>
            </a:r>
          </a:p>
          <a:p>
            <a:r>
              <a:rPr lang="en-US" dirty="0"/>
              <a:t>“With the close-up, space expands; with slow motion, movement is extended.  The enlargement of a snapshot does not simply render more precise what in any case was visible, though unclear: it reveals entirely new structural formations of the subject… Evidently a </a:t>
            </a:r>
            <a:r>
              <a:rPr lang="en-US" i="1" dirty="0"/>
              <a:t>different nature </a:t>
            </a:r>
            <a:r>
              <a:rPr lang="en-US" dirty="0"/>
              <a:t>opens itself to the camera than opens to the naked eye—if only because unconsciously penetrated space is substituted for a space consciously explored by man.” (XIII)</a:t>
            </a:r>
          </a:p>
          <a:p>
            <a:r>
              <a:rPr lang="en-US" dirty="0"/>
              <a:t>The camera makes the unconsciously experienced aspects of our environment conscious—it brings them into focus. Our view of reality becomes more analytical and scientific.</a:t>
            </a:r>
          </a:p>
        </p:txBody>
      </p:sp>
    </p:spTree>
    <p:extLst>
      <p:ext uri="{BB962C8B-B14F-4D97-AF65-F5344CB8AC3E}">
        <p14:creationId xmlns:p14="http://schemas.microsoft.com/office/powerpoint/2010/main" val="13041972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FCEA4-4268-44F1-919B-00E3A9950221}"/>
              </a:ext>
            </a:extLst>
          </p:cNvPr>
          <p:cNvSpPr>
            <a:spLocks noGrp="1"/>
          </p:cNvSpPr>
          <p:nvPr>
            <p:ph type="title"/>
          </p:nvPr>
        </p:nvSpPr>
        <p:spPr/>
        <p:txBody>
          <a:bodyPr/>
          <a:lstStyle/>
          <a:p>
            <a:r>
              <a:rPr lang="en-US" dirty="0">
                <a:solidFill>
                  <a:schemeClr val="accent5">
                    <a:lumMod val="75000"/>
                  </a:schemeClr>
                </a:solidFill>
              </a:rPr>
              <a:t>Art - Ritual Value vs exhibition value</a:t>
            </a:r>
          </a:p>
        </p:txBody>
      </p:sp>
      <p:sp>
        <p:nvSpPr>
          <p:cNvPr id="3" name="Content Placeholder 2">
            <a:extLst>
              <a:ext uri="{FF2B5EF4-FFF2-40B4-BE49-F238E27FC236}">
                <a16:creationId xmlns:a16="http://schemas.microsoft.com/office/drawing/2014/main" id="{36AC2DC1-B9EE-4A2D-8DA4-78C6E195FA29}"/>
              </a:ext>
            </a:extLst>
          </p:cNvPr>
          <p:cNvSpPr>
            <a:spLocks noGrp="1"/>
          </p:cNvSpPr>
          <p:nvPr>
            <p:ph idx="1"/>
          </p:nvPr>
        </p:nvSpPr>
        <p:spPr/>
        <p:txBody>
          <a:bodyPr>
            <a:normAutofit/>
          </a:bodyPr>
          <a:lstStyle/>
          <a:p>
            <a:r>
              <a:rPr lang="en-US" dirty="0"/>
              <a:t>Historically, Benjamin points out that there are two fundamental modes by which a work of art is received -</a:t>
            </a:r>
          </a:p>
          <a:p>
            <a:r>
              <a:rPr lang="en-US" dirty="0"/>
              <a:t>Cult/Ritual value: like cave paintings, these images are not necessarily created to be seen by others, they serve a function for an individual (often magical, as if painting a bison would yield a more fruitful hunt)</a:t>
            </a:r>
          </a:p>
          <a:p>
            <a:r>
              <a:rPr lang="en-US" dirty="0"/>
              <a:t>Exhibition value: an image that has its value in its potential for mass consumption, for its ability to be seen by as many people as possible</a:t>
            </a:r>
          </a:p>
          <a:p>
            <a:endParaRPr lang="en-US" dirty="0"/>
          </a:p>
          <a:p>
            <a:r>
              <a:rPr lang="en-US" dirty="0"/>
              <a:t>Private images vs. images that are destined for a specific medium of exhibition (taking pictures for the sole purpose of putting them on Instagram, for instance)</a:t>
            </a:r>
          </a:p>
        </p:txBody>
      </p:sp>
    </p:spTree>
    <p:extLst>
      <p:ext uri="{BB962C8B-B14F-4D97-AF65-F5344CB8AC3E}">
        <p14:creationId xmlns:p14="http://schemas.microsoft.com/office/powerpoint/2010/main" val="2681438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66F7D-EA41-43CC-B9F7-855101AED930}"/>
              </a:ext>
            </a:extLst>
          </p:cNvPr>
          <p:cNvSpPr>
            <a:spLocks noGrp="1"/>
          </p:cNvSpPr>
          <p:nvPr>
            <p:ph type="title"/>
          </p:nvPr>
        </p:nvSpPr>
        <p:spPr/>
        <p:txBody>
          <a:bodyPr/>
          <a:lstStyle/>
          <a:p>
            <a:r>
              <a:rPr lang="en-US" dirty="0">
                <a:solidFill>
                  <a:schemeClr val="accent5">
                    <a:lumMod val="75000"/>
                  </a:schemeClr>
                </a:solidFill>
              </a:rPr>
              <a:t>The Aura</a:t>
            </a:r>
          </a:p>
        </p:txBody>
      </p:sp>
      <p:sp>
        <p:nvSpPr>
          <p:cNvPr id="3" name="Content Placeholder 2">
            <a:extLst>
              <a:ext uri="{FF2B5EF4-FFF2-40B4-BE49-F238E27FC236}">
                <a16:creationId xmlns:a16="http://schemas.microsoft.com/office/drawing/2014/main" id="{393663A2-9AC9-4DC1-B1F7-5968226FEB64}"/>
              </a:ext>
            </a:extLst>
          </p:cNvPr>
          <p:cNvSpPr>
            <a:spLocks noGrp="1"/>
          </p:cNvSpPr>
          <p:nvPr>
            <p:ph idx="1"/>
          </p:nvPr>
        </p:nvSpPr>
        <p:spPr>
          <a:xfrm>
            <a:off x="1024127" y="1943100"/>
            <a:ext cx="9720073" cy="4023360"/>
          </a:xfrm>
        </p:spPr>
        <p:txBody>
          <a:bodyPr/>
          <a:lstStyle/>
          <a:p>
            <a:r>
              <a:rPr lang="en-US" dirty="0"/>
              <a:t>“That which withers in the age of mechanical reproduction is the aura of the work of art” (II):  the aura is not transmittable or reproducible</a:t>
            </a:r>
          </a:p>
          <a:p>
            <a:r>
              <a:rPr lang="en-US" dirty="0"/>
              <a:t>“The presence of the original is the prerequisite to the concept of authenticity” (II):  it follows that with an absence of the original comes a kind of inauthenticity</a:t>
            </a:r>
          </a:p>
          <a:p>
            <a:endParaRPr lang="en-US" dirty="0"/>
          </a:p>
          <a:p>
            <a:r>
              <a:rPr lang="en-US" dirty="0"/>
              <a:t>Photography, by making copies, detaches the object from its tradition/history (its presence in a particular place/time)</a:t>
            </a:r>
          </a:p>
          <a:p>
            <a:r>
              <a:rPr lang="en-US" dirty="0"/>
              <a:t>The potential for broad circulation turns the object into a market commodity.</a:t>
            </a:r>
          </a:p>
          <a:p>
            <a:pPr marL="0" indent="0">
              <a:buNone/>
            </a:pPr>
            <a:r>
              <a:rPr lang="en-US" dirty="0"/>
              <a:t> When everything becomes an image, the meaning of each image changes; it is now prescribed by the new images and objects which surround it</a:t>
            </a:r>
          </a:p>
        </p:txBody>
      </p:sp>
    </p:spTree>
    <p:extLst>
      <p:ext uri="{BB962C8B-B14F-4D97-AF65-F5344CB8AC3E}">
        <p14:creationId xmlns:p14="http://schemas.microsoft.com/office/powerpoint/2010/main" val="25204107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964D3-09D6-41E4-BF85-2B945C122C43}"/>
              </a:ext>
            </a:extLst>
          </p:cNvPr>
          <p:cNvSpPr>
            <a:spLocks noGrp="1"/>
          </p:cNvSpPr>
          <p:nvPr>
            <p:ph type="title"/>
          </p:nvPr>
        </p:nvSpPr>
        <p:spPr/>
        <p:txBody>
          <a:bodyPr/>
          <a:lstStyle/>
          <a:p>
            <a:r>
              <a:rPr lang="en-US" dirty="0">
                <a:solidFill>
                  <a:schemeClr val="accent5">
                    <a:lumMod val="75000"/>
                  </a:schemeClr>
                </a:solidFill>
              </a:rPr>
              <a:t>The actor</a:t>
            </a:r>
          </a:p>
        </p:txBody>
      </p:sp>
      <p:sp>
        <p:nvSpPr>
          <p:cNvPr id="3" name="Content Placeholder 2">
            <a:extLst>
              <a:ext uri="{FF2B5EF4-FFF2-40B4-BE49-F238E27FC236}">
                <a16:creationId xmlns:a16="http://schemas.microsoft.com/office/drawing/2014/main" id="{D39ADE1E-19AA-4AD3-9082-C26100951E44}"/>
              </a:ext>
            </a:extLst>
          </p:cNvPr>
          <p:cNvSpPr>
            <a:spLocks noGrp="1"/>
          </p:cNvSpPr>
          <p:nvPr>
            <p:ph idx="1"/>
          </p:nvPr>
        </p:nvSpPr>
        <p:spPr>
          <a:xfrm>
            <a:off x="1024128" y="1925515"/>
            <a:ext cx="9720073" cy="4383845"/>
          </a:xfrm>
        </p:spPr>
        <p:txBody>
          <a:bodyPr/>
          <a:lstStyle/>
          <a:p>
            <a:r>
              <a:rPr lang="en-US" dirty="0"/>
              <a:t>The film actor, unlike the stage actor, is detached from her audience, she performs in front of an apparatus (the camera): “the part is acted not for an audience but for a mechanical contrivance” (IX).</a:t>
            </a:r>
          </a:p>
          <a:p>
            <a:r>
              <a:rPr lang="en-US" dirty="0"/>
              <a:t>In turn, the audience’s identification with the actor is really an identification with </a:t>
            </a:r>
            <a:r>
              <a:rPr lang="en-US" i="1" dirty="0"/>
              <a:t>the</a:t>
            </a:r>
            <a:r>
              <a:rPr lang="en-US" dirty="0"/>
              <a:t> </a:t>
            </a:r>
            <a:r>
              <a:rPr lang="en-US" i="1" dirty="0"/>
              <a:t>camera—</a:t>
            </a:r>
            <a:r>
              <a:rPr lang="en-US" dirty="0"/>
              <a:t>we see only what the camera sees</a:t>
            </a:r>
          </a:p>
          <a:p>
            <a:r>
              <a:rPr lang="en-US" dirty="0"/>
              <a:t>“This situation might be characterized as follows: for the first time—and this is the effect of the film—man has to operate with his whole living person, yet foregoing its aura.  For aura is tied to his presence; there can be no replica of it.”</a:t>
            </a:r>
          </a:p>
          <a:p>
            <a:r>
              <a:rPr lang="en-US" dirty="0"/>
              <a:t>The “aura” of the person is lost when they are transmitted, reproduced by </a:t>
            </a:r>
            <a:r>
              <a:rPr lang="en-US"/>
              <a:t>the camera</a:t>
            </a:r>
            <a:endParaRPr lang="en-US" dirty="0"/>
          </a:p>
        </p:txBody>
      </p:sp>
    </p:spTree>
    <p:extLst>
      <p:ext uri="{BB962C8B-B14F-4D97-AF65-F5344CB8AC3E}">
        <p14:creationId xmlns:p14="http://schemas.microsoft.com/office/powerpoint/2010/main" val="35180558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53A4E-D3F3-4924-B2DC-22AEDD4A364C}"/>
              </a:ext>
            </a:extLst>
          </p:cNvPr>
          <p:cNvSpPr>
            <a:spLocks noGrp="1"/>
          </p:cNvSpPr>
          <p:nvPr>
            <p:ph type="title"/>
          </p:nvPr>
        </p:nvSpPr>
        <p:spPr/>
        <p:txBody>
          <a:bodyPr/>
          <a:lstStyle/>
          <a:p>
            <a:r>
              <a:rPr lang="en-US" dirty="0">
                <a:solidFill>
                  <a:schemeClr val="accent5">
                    <a:lumMod val="75000"/>
                  </a:schemeClr>
                </a:solidFill>
              </a:rPr>
              <a:t>The actor cont’d</a:t>
            </a:r>
          </a:p>
        </p:txBody>
      </p:sp>
      <p:sp>
        <p:nvSpPr>
          <p:cNvPr id="3" name="Content Placeholder 2">
            <a:extLst>
              <a:ext uri="{FF2B5EF4-FFF2-40B4-BE49-F238E27FC236}">
                <a16:creationId xmlns:a16="http://schemas.microsoft.com/office/drawing/2014/main" id="{00F5A86A-5E67-4DE4-9EB1-D086BB7965A4}"/>
              </a:ext>
            </a:extLst>
          </p:cNvPr>
          <p:cNvSpPr>
            <a:spLocks noGrp="1"/>
          </p:cNvSpPr>
          <p:nvPr>
            <p:ph idx="1"/>
          </p:nvPr>
        </p:nvSpPr>
        <p:spPr>
          <a:xfrm>
            <a:off x="1024128" y="2084832"/>
            <a:ext cx="9720073" cy="4313506"/>
          </a:xfrm>
        </p:spPr>
        <p:txBody>
          <a:bodyPr/>
          <a:lstStyle/>
          <a:p>
            <a:r>
              <a:rPr lang="en-US" dirty="0"/>
              <a:t>“The feeling of strangeness that overcomes the actor before the camera is basically of the same kind as the estrangement felt before one’s own image in a mirror.  But now the reflected image has become separable, transportable. And where is it transported?  Before the public.” (X)</a:t>
            </a:r>
          </a:p>
          <a:p>
            <a:r>
              <a:rPr lang="en-US" dirty="0"/>
              <a:t>The film tries to replace the “shriveling of the aura” of the actor by artificially building up the “personality” of the actor, by turning them into a celebrity:  “the cult of the movie star preserves not the unique aura of the person but the phony spell of a commodity.” (X)</a:t>
            </a:r>
          </a:p>
          <a:p>
            <a:endParaRPr lang="en-US" dirty="0"/>
          </a:p>
        </p:txBody>
      </p:sp>
    </p:spTree>
    <p:extLst>
      <p:ext uri="{BB962C8B-B14F-4D97-AF65-F5344CB8AC3E}">
        <p14:creationId xmlns:p14="http://schemas.microsoft.com/office/powerpoint/2010/main" val="24520440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87FB1-705F-4488-A782-87899038B40B}"/>
              </a:ext>
            </a:extLst>
          </p:cNvPr>
          <p:cNvSpPr>
            <a:spLocks noGrp="1"/>
          </p:cNvSpPr>
          <p:nvPr>
            <p:ph type="title"/>
          </p:nvPr>
        </p:nvSpPr>
        <p:spPr/>
        <p:txBody>
          <a:bodyPr/>
          <a:lstStyle/>
          <a:p>
            <a:r>
              <a:rPr lang="en-US" dirty="0">
                <a:solidFill>
                  <a:schemeClr val="accent5">
                    <a:lumMod val="75000"/>
                  </a:schemeClr>
                </a:solidFill>
              </a:rPr>
              <a:t>Film and the “Masses”</a:t>
            </a:r>
          </a:p>
        </p:txBody>
      </p:sp>
      <p:sp>
        <p:nvSpPr>
          <p:cNvPr id="3" name="Content Placeholder 2">
            <a:extLst>
              <a:ext uri="{FF2B5EF4-FFF2-40B4-BE49-F238E27FC236}">
                <a16:creationId xmlns:a16="http://schemas.microsoft.com/office/drawing/2014/main" id="{A4D4FDE2-2C6F-4EF5-8D5D-990F0DA98DF1}"/>
              </a:ext>
            </a:extLst>
          </p:cNvPr>
          <p:cNvSpPr>
            <a:spLocks noGrp="1"/>
          </p:cNvSpPr>
          <p:nvPr>
            <p:ph idx="1"/>
          </p:nvPr>
        </p:nvSpPr>
        <p:spPr>
          <a:xfrm>
            <a:off x="1024128" y="1987062"/>
            <a:ext cx="9720073" cy="4322298"/>
          </a:xfrm>
        </p:spPr>
        <p:txBody>
          <a:bodyPr/>
          <a:lstStyle/>
          <a:p>
            <a:r>
              <a:rPr lang="en-US" dirty="0"/>
              <a:t>Benjamin states that “the distinction between author and public is about to lose its basic character.” (X) This has essentially proven true through technological means: now anyone can have a blog/vlog and publish to the wider world. </a:t>
            </a:r>
          </a:p>
          <a:p>
            <a:r>
              <a:rPr lang="en-US" dirty="0"/>
              <a:t>However, we can also apply this to the actor:  the distinction between actor and audience has lost its basic character.  Now everyone can become their own kind of “actor,” using social media such as </a:t>
            </a:r>
            <a:r>
              <a:rPr lang="en-US" dirty="0" err="1"/>
              <a:t>Youtube</a:t>
            </a:r>
            <a:r>
              <a:rPr lang="en-US" dirty="0"/>
              <a:t>, Instagram, Snapchat, etc.  </a:t>
            </a:r>
          </a:p>
          <a:p>
            <a:r>
              <a:rPr lang="en-US" dirty="0"/>
              <a:t>With the development of technological reproducibility, a new human desire comes into play—the </a:t>
            </a:r>
            <a:r>
              <a:rPr lang="en-US" i="1" dirty="0"/>
              <a:t>desire to be reproduced, </a:t>
            </a:r>
            <a:r>
              <a:rPr lang="en-US" dirty="0"/>
              <a:t>to be made into an image.</a:t>
            </a:r>
          </a:p>
        </p:txBody>
      </p:sp>
    </p:spTree>
    <p:extLst>
      <p:ext uri="{BB962C8B-B14F-4D97-AF65-F5344CB8AC3E}">
        <p14:creationId xmlns:p14="http://schemas.microsoft.com/office/powerpoint/2010/main" val="38104093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B5FB1-7407-4755-AF13-7DCBCC0D11FF}"/>
              </a:ext>
            </a:extLst>
          </p:cNvPr>
          <p:cNvSpPr>
            <a:spLocks noGrp="1"/>
          </p:cNvSpPr>
          <p:nvPr>
            <p:ph type="title"/>
          </p:nvPr>
        </p:nvSpPr>
        <p:spPr/>
        <p:txBody>
          <a:bodyPr/>
          <a:lstStyle/>
          <a:p>
            <a:r>
              <a:rPr lang="en-US" dirty="0">
                <a:solidFill>
                  <a:schemeClr val="accent5">
                    <a:lumMod val="75000"/>
                  </a:schemeClr>
                </a:solidFill>
              </a:rPr>
              <a:t>Painting vs. film Reception</a:t>
            </a:r>
          </a:p>
        </p:txBody>
      </p:sp>
      <p:sp>
        <p:nvSpPr>
          <p:cNvPr id="3" name="Content Placeholder 2">
            <a:extLst>
              <a:ext uri="{FF2B5EF4-FFF2-40B4-BE49-F238E27FC236}">
                <a16:creationId xmlns:a16="http://schemas.microsoft.com/office/drawing/2014/main" id="{960ADBDB-AC6A-418A-9358-9AE7E20DFC57}"/>
              </a:ext>
            </a:extLst>
          </p:cNvPr>
          <p:cNvSpPr>
            <a:spLocks noGrp="1"/>
          </p:cNvSpPr>
          <p:nvPr>
            <p:ph idx="1"/>
          </p:nvPr>
        </p:nvSpPr>
        <p:spPr>
          <a:xfrm>
            <a:off x="1024128" y="1934308"/>
            <a:ext cx="9720073" cy="4375052"/>
          </a:xfrm>
        </p:spPr>
        <p:txBody>
          <a:bodyPr>
            <a:normAutofit/>
          </a:bodyPr>
          <a:lstStyle/>
          <a:p>
            <a:r>
              <a:rPr lang="en-US" dirty="0"/>
              <a:t>“Painting simply is in no position to present an object for simultaneous collective experience…”  To view a painting is usually a solitary act.  You can look at a painting as a group, but you might have to take turns approaching it and getting a look at it from the best angle.  A film, on the other hand, is built for collective experience from the get-go.</a:t>
            </a:r>
          </a:p>
          <a:p>
            <a:r>
              <a:rPr lang="en-US" dirty="0"/>
              <a:t>Painting, Benjamin says, invites the viewer to </a:t>
            </a:r>
            <a:r>
              <a:rPr lang="en-US" i="1" dirty="0"/>
              <a:t>contemplation—</a:t>
            </a:r>
            <a:r>
              <a:rPr lang="en-US" dirty="0"/>
              <a:t>”the spectator can abandon himself to his associations” and thoughts. The film, however, has a more coercive effect and resists contemplation:  “No sooner has his eye grasped a scene than it is already changed.  It cannot be arrested.”  Duhamel says:  “I can no longer think what I want to think.  My thoughts have been replaced by moving images.” (XIV)</a:t>
            </a:r>
          </a:p>
          <a:p>
            <a:r>
              <a:rPr lang="en-US" dirty="0"/>
              <a:t>Film, viewed in this way, can have totalitarian effects:  it usurps your own thought and replaces it with a barrage of images on the screen. Fascism manipulates the masses through art forms—it aestheticizes politics.</a:t>
            </a:r>
          </a:p>
        </p:txBody>
      </p:sp>
    </p:spTree>
    <p:extLst>
      <p:ext uri="{BB962C8B-B14F-4D97-AF65-F5344CB8AC3E}">
        <p14:creationId xmlns:p14="http://schemas.microsoft.com/office/powerpoint/2010/main" val="5304575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69F45-B1E4-4281-81DA-CB33E412FFC3}"/>
              </a:ext>
            </a:extLst>
          </p:cNvPr>
          <p:cNvSpPr>
            <a:spLocks noGrp="1"/>
          </p:cNvSpPr>
          <p:nvPr>
            <p:ph type="title"/>
          </p:nvPr>
        </p:nvSpPr>
        <p:spPr/>
        <p:txBody>
          <a:bodyPr/>
          <a:lstStyle/>
          <a:p>
            <a:r>
              <a:rPr lang="en-US" dirty="0">
                <a:solidFill>
                  <a:schemeClr val="accent5">
                    <a:lumMod val="75000"/>
                  </a:schemeClr>
                </a:solidFill>
              </a:rPr>
              <a:t>The “distracted” society</a:t>
            </a:r>
          </a:p>
        </p:txBody>
      </p:sp>
      <p:sp>
        <p:nvSpPr>
          <p:cNvPr id="3" name="Content Placeholder 2">
            <a:extLst>
              <a:ext uri="{FF2B5EF4-FFF2-40B4-BE49-F238E27FC236}">
                <a16:creationId xmlns:a16="http://schemas.microsoft.com/office/drawing/2014/main" id="{3534C624-49E6-4BA6-92B2-DA4D7D27E912}"/>
              </a:ext>
            </a:extLst>
          </p:cNvPr>
          <p:cNvSpPr>
            <a:spLocks noGrp="1"/>
          </p:cNvSpPr>
          <p:nvPr>
            <p:ph idx="1"/>
          </p:nvPr>
        </p:nvSpPr>
        <p:spPr>
          <a:xfrm>
            <a:off x="1024128" y="2084832"/>
            <a:ext cx="9720073" cy="4224528"/>
          </a:xfrm>
        </p:spPr>
        <p:txBody>
          <a:bodyPr>
            <a:normAutofit lnSpcReduction="10000"/>
          </a:bodyPr>
          <a:lstStyle/>
          <a:p>
            <a:r>
              <a:rPr lang="en-US" dirty="0"/>
              <a:t>Benjamin states that the medium of art has shifted from a mode of contemplation to a mode of </a:t>
            </a:r>
            <a:r>
              <a:rPr lang="en-US" i="1" dirty="0"/>
              <a:t>distraction</a:t>
            </a:r>
            <a:r>
              <a:rPr lang="en-US" dirty="0"/>
              <a:t>.</a:t>
            </a:r>
          </a:p>
          <a:p>
            <a:r>
              <a:rPr lang="en-US" dirty="0"/>
              <a:t>“</a:t>
            </a:r>
            <a:r>
              <a:rPr lang="en-US" dirty="0" err="1"/>
              <a:t>Auratic</a:t>
            </a:r>
            <a:r>
              <a:rPr lang="en-US" dirty="0"/>
              <a:t> perception” could be defined as an atmosphere of awe and reverence enveloping the object. The viewer’s position is one of contemplation or repose, a mental absorption in the object. But with the possibilities of reproductive technology, art was displaced from its position of distance and reverence—it is captured and owned by mechanical reproduction. The contemplative gaze becomes a quick and casual look—a look characteristic of a distracted mentality. </a:t>
            </a:r>
          </a:p>
          <a:p>
            <a:r>
              <a:rPr lang="en-US" dirty="0"/>
              <a:t>“The public is an examiner, but an absent-minded one.” (XV)</a:t>
            </a:r>
          </a:p>
          <a:p>
            <a:r>
              <a:rPr lang="en-US" dirty="0"/>
              <a:t>The danger: an absent-minded society is all the more easily controlled and manipulated.  The very medium of film itself both distracts and renders the audience absent-minded, allowing the manipulation of thought on a mass scale.</a:t>
            </a:r>
          </a:p>
          <a:p>
            <a:endParaRPr lang="en-US" dirty="0"/>
          </a:p>
        </p:txBody>
      </p:sp>
    </p:spTree>
    <p:extLst>
      <p:ext uri="{BB962C8B-B14F-4D97-AF65-F5344CB8AC3E}">
        <p14:creationId xmlns:p14="http://schemas.microsoft.com/office/powerpoint/2010/main" val="1023731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3B65E-2EC9-48DE-B50A-CF67401C1527}"/>
              </a:ext>
            </a:extLst>
          </p:cNvPr>
          <p:cNvSpPr>
            <a:spLocks noGrp="1"/>
          </p:cNvSpPr>
          <p:nvPr>
            <p:ph type="title"/>
          </p:nvPr>
        </p:nvSpPr>
        <p:spPr/>
        <p:txBody>
          <a:bodyPr/>
          <a:lstStyle/>
          <a:p>
            <a:r>
              <a:rPr lang="en-US" dirty="0">
                <a:solidFill>
                  <a:schemeClr val="accent5">
                    <a:lumMod val="75000"/>
                  </a:schemeClr>
                </a:solidFill>
              </a:rPr>
              <a:t>Technology and war</a:t>
            </a:r>
          </a:p>
        </p:txBody>
      </p:sp>
      <p:sp>
        <p:nvSpPr>
          <p:cNvPr id="3" name="Content Placeholder 2">
            <a:extLst>
              <a:ext uri="{FF2B5EF4-FFF2-40B4-BE49-F238E27FC236}">
                <a16:creationId xmlns:a16="http://schemas.microsoft.com/office/drawing/2014/main" id="{59BB1AD9-317C-4C3D-B79F-F4A46DB997DB}"/>
              </a:ext>
            </a:extLst>
          </p:cNvPr>
          <p:cNvSpPr>
            <a:spLocks noGrp="1"/>
          </p:cNvSpPr>
          <p:nvPr>
            <p:ph idx="1"/>
          </p:nvPr>
        </p:nvSpPr>
        <p:spPr>
          <a:xfrm>
            <a:off x="1024127" y="2084832"/>
            <a:ext cx="9720073" cy="4023360"/>
          </a:xfrm>
        </p:spPr>
        <p:txBody>
          <a:bodyPr/>
          <a:lstStyle/>
          <a:p>
            <a:pPr marL="0" indent="0">
              <a:buNone/>
            </a:pPr>
            <a:r>
              <a:rPr lang="en-US" dirty="0"/>
              <a:t> “The destructiveness of war furnishes proof that society has not been mature enough to incorporate technology as its organ, that technology has not been sufficiently developed to cope with the elemental forces of society… Instead of draining rivers, society directs a human stream into a bed of trenches; instead of dropping seeds from airplanes, it drops incendiary bombs over cities; and through gas warfare the aura is abolished in a new way.” </a:t>
            </a:r>
          </a:p>
        </p:txBody>
      </p:sp>
    </p:spTree>
    <p:extLst>
      <p:ext uri="{BB962C8B-B14F-4D97-AF65-F5344CB8AC3E}">
        <p14:creationId xmlns:p14="http://schemas.microsoft.com/office/powerpoint/2010/main" val="206099862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A41AC481-B287-49C8-90EF-C669597D2D0A}"/>
    </a:ext>
  </a:extLst>
</a:theme>
</file>

<file path=docProps/app.xml><?xml version="1.0" encoding="utf-8"?>
<Properties xmlns="http://schemas.openxmlformats.org/officeDocument/2006/extended-properties" xmlns:vt="http://schemas.openxmlformats.org/officeDocument/2006/docPropsVTypes">
  <Template>Integral</Template>
  <TotalTime>1731</TotalTime>
  <Words>1322</Words>
  <Application>Microsoft Office PowerPoint</Application>
  <PresentationFormat>Widescreen</PresentationFormat>
  <Paragraphs>48</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Amazon Ember</vt:lpstr>
      <vt:lpstr>Tw Cen MT</vt:lpstr>
      <vt:lpstr>Tw Cen MT Condensed</vt:lpstr>
      <vt:lpstr>Wingdings 3</vt:lpstr>
      <vt:lpstr>Integral</vt:lpstr>
      <vt:lpstr>Art in the age of mechanical reproduction</vt:lpstr>
      <vt:lpstr>Technology changes perception</vt:lpstr>
      <vt:lpstr>The camera and Perception</vt:lpstr>
      <vt:lpstr>Art - Ritual Value vs exhibition value</vt:lpstr>
      <vt:lpstr>The Aura</vt:lpstr>
      <vt:lpstr>The actor</vt:lpstr>
      <vt:lpstr>The actor cont’d</vt:lpstr>
      <vt:lpstr>Film and the “Masses”</vt:lpstr>
      <vt:lpstr>Painting vs. film Reception</vt:lpstr>
      <vt:lpstr>The “distracted” society</vt:lpstr>
      <vt:lpstr>Technology and war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 in the age of mechanical reproduction</dc:title>
  <dc:creator>Zach Lloyd</dc:creator>
  <cp:lastModifiedBy>Zach Lloyd</cp:lastModifiedBy>
  <cp:revision>22</cp:revision>
  <dcterms:created xsi:type="dcterms:W3CDTF">2017-10-26T14:05:01Z</dcterms:created>
  <dcterms:modified xsi:type="dcterms:W3CDTF">2020-03-03T14:34:57Z</dcterms:modified>
</cp:coreProperties>
</file>